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23" r:id="rId3"/>
    <p:sldId id="281" r:id="rId4"/>
    <p:sldId id="725" r:id="rId5"/>
    <p:sldId id="714" r:id="rId6"/>
    <p:sldId id="719" r:id="rId7"/>
    <p:sldId id="718" r:id="rId8"/>
    <p:sldId id="731" r:id="rId9"/>
    <p:sldId id="730" r:id="rId10"/>
    <p:sldId id="270" r:id="rId11"/>
    <p:sldId id="259" r:id="rId12"/>
    <p:sldId id="262" r:id="rId13"/>
    <p:sldId id="261" r:id="rId14"/>
    <p:sldId id="271" r:id="rId15"/>
    <p:sldId id="276" r:id="rId16"/>
    <p:sldId id="274" r:id="rId17"/>
    <p:sldId id="727" r:id="rId18"/>
    <p:sldId id="728" r:id="rId19"/>
    <p:sldId id="272" r:id="rId20"/>
    <p:sldId id="266" r:id="rId21"/>
    <p:sldId id="275" r:id="rId22"/>
    <p:sldId id="279" r:id="rId23"/>
    <p:sldId id="724" r:id="rId24"/>
    <p:sldId id="732" r:id="rId25"/>
    <p:sldId id="7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F"/>
    <a:srgbClr val="CFD5EA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21.1.2021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ZukFzoLGa0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Epidemická 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a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</p:spPr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Cíl a průběh očkování v KHK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5EB297-7F20-4099-AFBE-3733894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555335"/>
            <a:ext cx="9766300" cy="46216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obyvatele a omezit další šíření nákazy v populaci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snížit počet úmrtí a zabránit přetížení zdravotnických zařízení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rizikové skupiny obyvatelstva, zdravotnické pracovníky a klíčové složky kritické infrastruktury</a:t>
            </a:r>
          </a:p>
          <a:p>
            <a:pPr algn="just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očkování je dobrovolné, probíhá od začátku ledna, nejdříve FN HK a následně ostatní nemocnice v kraji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příprava na zahájení probíhala od prosince 2020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krajská očkovací strategie byla do 13. 1. 2021 průběžně připomínkovaná v návaznosti na informace o vývoji celostátní očkovací strategie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2E8DFC0-B627-44F5-A6F3-76281D9320BB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1C90A5A-E148-47EB-9A68-D46AA121A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4D62B2-5C81-4A0F-8D2D-42E5785E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668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IA – očkování nejrizikovějších skupin</a:t>
            </a:r>
            <a:b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leden až únor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39A0F7-0668-4ADA-9F8F-D8696C0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83231"/>
            <a:ext cx="9753600" cy="4393731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skupina seniorů (80+)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senioři a klienti v zařízeních pobytových sociálních služeb a personál o ně pečující 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zdravotničtí pracovníci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osoby podílející se na péči o covid-19 pozitivní osoby a osoby pracující na odběrových místech či s potenciálně infekčním materiálem</a:t>
            </a:r>
          </a:p>
          <a:p>
            <a:pPr lvl="0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souběžně s probíhajícím očkováním je postupně spouštěn centrální registrační systém </a:t>
            </a:r>
            <a:r>
              <a:rPr lang="cs-CZ" sz="2400" dirty="0">
                <a:latin typeface="Franklin Gothic Book" panose="020B0503020102020204" pitchFamily="34" charset="0"/>
              </a:rPr>
              <a:t>(od 15. 1. souběh nejrizikovějších skupin – centrální požadavky a dosavadní potřeba očkování v kraji)</a:t>
            </a:r>
          </a:p>
        </p:txBody>
      </p:sp>
    </p:spTree>
    <p:extLst>
      <p:ext uri="{BB962C8B-B14F-4D97-AF65-F5344CB8AC3E}">
        <p14:creationId xmlns:p14="http://schemas.microsoft.com/office/powerpoint/2010/main" val="347909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44C8BB1B-1944-454D-9175-171E9FE84825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D9A9569-5070-4636-B4B0-885B0A40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6F5E8A9-9486-4456-84CC-1C32ADD7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419568"/>
            <a:ext cx="97663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IB – očkování prioritních skupin</a:t>
            </a:r>
            <a:b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únor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E3C0D96-6823-47DB-ABCB-784D7620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825625"/>
            <a:ext cx="97663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Fáze IB je charakterizována dostupností očkovacích látek od vícero výrobců. </a:t>
            </a:r>
          </a:p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Očkování se provádí </a:t>
            </a:r>
            <a:r>
              <a:rPr lang="cs-CZ" sz="2400" u="sng" dirty="0">
                <a:latin typeface="Franklin Gothic Book" panose="020B0503020102020204" pitchFamily="34" charset="0"/>
              </a:rPr>
              <a:t>maximálním počtu zřízených očkovacích míst</a:t>
            </a:r>
            <a:r>
              <a:rPr lang="cs-CZ" sz="2400" dirty="0">
                <a:latin typeface="Franklin Gothic Book" panose="020B0503020102020204" pitchFamily="34" charset="0"/>
              </a:rPr>
              <a:t> a má být postupně umožněno veřejnosti/definovaným prioritním skupinám na základě registračního systému.</a:t>
            </a:r>
          </a:p>
          <a:p>
            <a:pPr marL="0" indent="0" algn="just">
              <a:buNone/>
            </a:pPr>
            <a:r>
              <a:rPr lang="cs-CZ" sz="2400" u="sng" dirty="0">
                <a:latin typeface="Franklin Gothic Book" panose="020B0503020102020204" pitchFamily="34" charset="0"/>
              </a:rPr>
              <a:t>V návaznosti na dostupnost očkovacích látek </a:t>
            </a:r>
            <a:r>
              <a:rPr lang="cs-CZ" sz="2400" dirty="0">
                <a:latin typeface="Franklin Gothic Book" panose="020B0503020102020204" pitchFamily="34" charset="0"/>
              </a:rPr>
              <a:t>se počítá se </a:t>
            </a:r>
            <a:r>
              <a:rPr lang="cs-CZ" sz="2400" u="sng" dirty="0">
                <a:latin typeface="Franklin Gothic Book" panose="020B0503020102020204" pitchFamily="34" charset="0"/>
              </a:rPr>
              <a:t>zapojením ordinace praktických lékařů</a:t>
            </a:r>
            <a:r>
              <a:rPr lang="cs-CZ" sz="2400" dirty="0">
                <a:latin typeface="Franklin Gothic Book" panose="020B05030201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cs-CZ" sz="2400" b="1" dirty="0">
                <a:latin typeface="Franklin Gothic Book" panose="020B0503020102020204" pitchFamily="34" charset="0"/>
              </a:rPr>
              <a:t>Plánovaný objem dodávek pro KHK </a:t>
            </a:r>
            <a:r>
              <a:rPr lang="cs-CZ" sz="2400" dirty="0">
                <a:latin typeface="Franklin Gothic Book" panose="020B0503020102020204" pitchFamily="34" charset="0"/>
              </a:rPr>
              <a:t>(prozatím od dubna) </a:t>
            </a:r>
            <a:r>
              <a:rPr lang="cs-CZ" sz="2400" b="1" dirty="0">
                <a:latin typeface="Franklin Gothic Book" panose="020B0503020102020204" pitchFamily="34" charset="0"/>
              </a:rPr>
              <a:t>vytváří potřebu zřizovat očkovací centra.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27814"/>
            <a:ext cx="9772650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leden až březen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6316E2-F548-465E-8D6A-84FADF8D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068029"/>
            <a:ext cx="9772650" cy="516768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dodávaná očkovací látka </a:t>
            </a:r>
            <a:r>
              <a:rPr lang="cs-CZ" sz="2000" dirty="0" err="1">
                <a:latin typeface="Franklin Gothic Book" panose="020B0503020102020204" pitchFamily="34" charset="0"/>
              </a:rPr>
              <a:t>Pfizer</a:t>
            </a:r>
            <a:r>
              <a:rPr lang="cs-CZ" sz="2000" dirty="0">
                <a:latin typeface="Franklin Gothic Book" panose="020B0503020102020204" pitchFamily="34" charset="0"/>
              </a:rPr>
              <a:t> (hluboce zmražená vakcína)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předpoklad dodaných dávek = </a:t>
            </a:r>
            <a:r>
              <a:rPr lang="cs-CZ" sz="2000" b="1" dirty="0">
                <a:latin typeface="Franklin Gothic Book" panose="020B0503020102020204" pitchFamily="34" charset="0"/>
              </a:rPr>
              <a:t>62.000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Predikce dávek k počtu </a:t>
            </a:r>
            <a:r>
              <a:rPr lang="cs-CZ" sz="2000" dirty="0" err="1">
                <a:latin typeface="Franklin Gothic Book" panose="020B0503020102020204" pitchFamily="34" charset="0"/>
              </a:rPr>
              <a:t>prioritizovaných</a:t>
            </a:r>
            <a:r>
              <a:rPr lang="cs-CZ" sz="2000" dirty="0">
                <a:latin typeface="Franklin Gothic Book" panose="020B0503020102020204" pitchFamily="34" charset="0"/>
              </a:rPr>
              <a:t> osob na očkování IA = cca </a:t>
            </a:r>
            <a:r>
              <a:rPr lang="cs-CZ" sz="2000" b="1" dirty="0">
                <a:latin typeface="Franklin Gothic Book" panose="020B0503020102020204" pitchFamily="34" charset="0"/>
              </a:rPr>
              <a:t>80.000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dosud dodáno 1.365 </a:t>
            </a:r>
            <a:r>
              <a:rPr lang="cs-CZ" sz="2000" dirty="0" err="1">
                <a:latin typeface="Franklin Gothic Book" panose="020B0503020102020204" pitchFamily="34" charset="0"/>
              </a:rPr>
              <a:t>vialek</a:t>
            </a:r>
            <a:r>
              <a:rPr lang="cs-CZ" sz="2000" dirty="0">
                <a:latin typeface="Franklin Gothic Book" panose="020B0503020102020204" pitchFamily="34" charset="0"/>
              </a:rPr>
              <a:t> x 5 </a:t>
            </a:r>
            <a:r>
              <a:rPr lang="cs-CZ" sz="2000" b="1" dirty="0">
                <a:latin typeface="Franklin Gothic Book" panose="020B0503020102020204" pitchFamily="34" charset="0"/>
              </a:rPr>
              <a:t>= 6.825 dávek </a:t>
            </a:r>
            <a:r>
              <a:rPr lang="cs-CZ" sz="2000" dirty="0">
                <a:latin typeface="Franklin Gothic Book" panose="020B0503020102020204" pitchFamily="34" charset="0"/>
              </a:rPr>
              <a:t>(x 6 </a:t>
            </a:r>
            <a:r>
              <a:rPr lang="cs-CZ" sz="2000" b="1" dirty="0">
                <a:latin typeface="Franklin Gothic Book" panose="020B0503020102020204" pitchFamily="34" charset="0"/>
              </a:rPr>
              <a:t>= 8.190 dávek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zřízena krajská informační linka 495 817 110, nenahrazuje linku 1221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" b="1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Franklin Gothic Book" panose="020B0503020102020204" pitchFamily="34" charset="0"/>
              </a:rPr>
              <a:t>Očkování probíhá na sedmi očkovacích místech: 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xmlns="" id="{6B4F1E9D-213F-455E-B054-D77BD176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25384"/>
              </p:ext>
            </p:extLst>
          </p:nvPr>
        </p:nvGraphicFramePr>
        <p:xfrm>
          <a:off x="1678155" y="3025211"/>
          <a:ext cx="9202996" cy="3193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1498">
                  <a:extLst>
                    <a:ext uri="{9D8B030D-6E8A-4147-A177-3AD203B41FA5}">
                      <a16:colId xmlns:a16="http://schemas.microsoft.com/office/drawing/2014/main" xmlns="" val="2705195593"/>
                    </a:ext>
                  </a:extLst>
                </a:gridCol>
                <a:gridCol w="1584272">
                  <a:extLst>
                    <a:ext uri="{9D8B030D-6E8A-4147-A177-3AD203B41FA5}">
                      <a16:colId xmlns:a16="http://schemas.microsoft.com/office/drawing/2014/main" xmlns="" val="1482064818"/>
                    </a:ext>
                  </a:extLst>
                </a:gridCol>
                <a:gridCol w="3017226">
                  <a:extLst>
                    <a:ext uri="{9D8B030D-6E8A-4147-A177-3AD203B41FA5}">
                      <a16:colId xmlns:a16="http://schemas.microsoft.com/office/drawing/2014/main" xmlns="" val="401930071"/>
                    </a:ext>
                  </a:extLst>
                </a:gridCol>
              </a:tblGrid>
              <a:tr h="32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Očkovací místo</a:t>
                      </a: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týmů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dávek v 1. čtvrtletí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0705307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09253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94954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10.800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0583734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53908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0140935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664469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975360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623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9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A6E4232D-7008-49EB-A390-6D6235CD6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48CB1768-5EF3-4EBD-AEA1-6CA5CD10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7" y="926161"/>
            <a:ext cx="11789546" cy="56093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CB15C353-D005-4A16-85A6-9A2A0EBB4380}"/>
              </a:ext>
            </a:extLst>
          </p:cNvPr>
          <p:cNvSpPr txBox="1"/>
          <p:nvPr/>
        </p:nvSpPr>
        <p:spPr>
          <a:xfrm>
            <a:off x="328474" y="408373"/>
            <a:ext cx="1107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plánovaných dodávek vakcíny a její rozdělení pro očkovací centra ZHKHK a nemocnice Vrchlabí</a:t>
            </a:r>
          </a:p>
        </p:txBody>
      </p:sp>
    </p:spTree>
    <p:extLst>
      <p:ext uri="{BB962C8B-B14F-4D97-AF65-F5344CB8AC3E}">
        <p14:creationId xmlns:p14="http://schemas.microsoft.com/office/powerpoint/2010/main" val="191686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1A16D854-E3F0-4846-8DF1-D6827BD29E99}"/>
              </a:ext>
            </a:extLst>
          </p:cNvPr>
          <p:cNvSpPr/>
          <p:nvPr/>
        </p:nvSpPr>
        <p:spPr>
          <a:xfrm>
            <a:off x="971549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4787ED5-A07A-40C9-A602-BE5C3BF44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1" y="5745411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160D37-55B3-4BF2-9760-36AA242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332257"/>
            <a:ext cx="10515600" cy="7800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Mobilní očkovací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5BE8421-51FE-4B94-B981-8BC7EF27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145220"/>
            <a:ext cx="9772650" cy="456732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Mobilní očkovací týmy vytváří očkovací místa k zajištění očkování zejména klientů pobytových sociálních služeb nebo imobilních občanů.</a:t>
            </a:r>
          </a:p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K 15. 1. 2021 bylo s využitím mobilních očkovacích týmů v sociálních službách naočkováno 694 osob:</a:t>
            </a:r>
          </a:p>
          <a:p>
            <a:pPr marL="457200" lvl="1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B0B5D66C-A4D8-4AC7-BE9F-9E3790635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5200"/>
              </p:ext>
            </p:extLst>
          </p:nvPr>
        </p:nvGraphicFramePr>
        <p:xfrm>
          <a:off x="1700981" y="2725348"/>
          <a:ext cx="9006348" cy="287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805">
                  <a:extLst>
                    <a:ext uri="{9D8B030D-6E8A-4147-A177-3AD203B41FA5}">
                      <a16:colId xmlns:a16="http://schemas.microsoft.com/office/drawing/2014/main" xmlns="" val="409611620"/>
                    </a:ext>
                  </a:extLst>
                </a:gridCol>
                <a:gridCol w="1971543">
                  <a:extLst>
                    <a:ext uri="{9D8B030D-6E8A-4147-A177-3AD203B41FA5}">
                      <a16:colId xmlns:a16="http://schemas.microsoft.com/office/drawing/2014/main" xmlns="" val="2525526643"/>
                    </a:ext>
                  </a:extLst>
                </a:gridCol>
              </a:tblGrid>
              <a:tr h="458723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očkovaných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576877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U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Biřičky</a:t>
                      </a:r>
                      <a:endParaRPr lang="cs-CZ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1120949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Vrchlabí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9075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Pilníkov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167093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Hostinné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21876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Alzheimer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Svoboda nad Úpou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57789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Marie Náchod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7597905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Oáza Nové Město n. M.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068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0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očkování v domovech pro seniory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45A15BAF-CA9E-48CC-9DEB-566D3ACB9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08286"/>
              </p:ext>
            </p:extLst>
          </p:nvPr>
        </p:nvGraphicFramePr>
        <p:xfrm>
          <a:off x="1656441" y="1543441"/>
          <a:ext cx="8735785" cy="377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94">
                  <a:extLst>
                    <a:ext uri="{9D8B030D-6E8A-4147-A177-3AD203B41FA5}">
                      <a16:colId xmlns:a16="http://schemas.microsoft.com/office/drawing/2014/main" xmlns="" val="3080474348"/>
                    </a:ext>
                  </a:extLst>
                </a:gridCol>
                <a:gridCol w="2028999">
                  <a:extLst>
                    <a:ext uri="{9D8B030D-6E8A-4147-A177-3AD203B41FA5}">
                      <a16:colId xmlns:a16="http://schemas.microsoft.com/office/drawing/2014/main" xmlns="" val="3386280442"/>
                    </a:ext>
                  </a:extLst>
                </a:gridCol>
                <a:gridCol w="1934936">
                  <a:extLst>
                    <a:ext uri="{9D8B030D-6E8A-4147-A177-3AD203B41FA5}">
                      <a16:colId xmlns:a16="http://schemas.microsoft.com/office/drawing/2014/main" xmlns="" val="437427429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xmlns="" val="572300548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xmlns="" val="3334546411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xmlns="" val="90697753"/>
                    </a:ext>
                  </a:extLst>
                </a:gridCol>
              </a:tblGrid>
              <a:tr h="4163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Nemocnice ZHKHK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0324236"/>
                  </a:ext>
                </a:extLst>
              </a:tr>
              <a:tr h="944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Náchod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Nemocnice Rychnov nad Kněžnou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Trutnov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Jičín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Městská nemocnice Důr Králové n/L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429499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18. 01. 21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Prosen Rychnov n.K.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0108748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19. 01. 21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Náchod, Justinka Hronov, Třešňovka Česká Skalice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Geriatrické centrum Týniště </a:t>
                      </a:r>
                      <a:r>
                        <a:rPr lang="cs-CZ" sz="1200" dirty="0" err="1">
                          <a:effectLst/>
                        </a:rPr>
                        <a:t>n.O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Nová Paka, DD Jičín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5656032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Sociální služby Opočno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 seniory Trutnov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Diakonie ČCE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23622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Marie Náchod, DD Malá Čermná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Dvůr Králové n.L.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1095232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Domov Dolní zámek Teplice n. Metují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478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seniorů 80+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34C769CB-D4AA-4A7A-AF75-297F9748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441" y="1626069"/>
            <a:ext cx="9324523" cy="455089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Franklin Gothic Book" panose="020B0503020102020204" pitchFamily="34" charset="0"/>
              </a:rPr>
              <a:t>po spuštění registrace 15. 1. začala očkovat </a:t>
            </a:r>
            <a:r>
              <a:rPr lang="cs-CZ" sz="2400" b="1" dirty="0">
                <a:latin typeface="Franklin Gothic Book" panose="020B0503020102020204" pitchFamily="34" charset="0"/>
              </a:rPr>
              <a:t>Fakultní nemocnice HK </a:t>
            </a:r>
            <a:r>
              <a:rPr lang="cs-CZ" sz="2400" dirty="0">
                <a:latin typeface="Franklin Gothic Book" panose="020B0503020102020204" pitchFamily="34" charset="0"/>
              </a:rPr>
              <a:t>– k 18. 1. naočkovala 150 osob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Náchod</a:t>
            </a:r>
            <a:r>
              <a:rPr lang="cs-CZ" sz="2400" dirty="0">
                <a:latin typeface="Franklin Gothic Book" panose="020B0503020102020204" pitchFamily="34" charset="0"/>
              </a:rPr>
              <a:t> zahájila očkování v pondělí  18. 1. – denně naočkuje 48 seniorů 80+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Trutnov </a:t>
            </a:r>
            <a:r>
              <a:rPr lang="cs-CZ" sz="2400" dirty="0">
                <a:latin typeface="Franklin Gothic Book" panose="020B0503020102020204" pitchFamily="34" charset="0"/>
              </a:rPr>
              <a:t>začne očkovat seniory 80+ v pátek 22. 1.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Jičín</a:t>
            </a:r>
            <a:r>
              <a:rPr lang="cs-CZ" sz="2400" dirty="0">
                <a:latin typeface="Franklin Gothic Book" panose="020B0503020102020204" pitchFamily="34" charset="0"/>
              </a:rPr>
              <a:t>, </a:t>
            </a:r>
            <a:r>
              <a:rPr lang="cs-CZ" sz="2400" b="1" dirty="0">
                <a:latin typeface="Franklin Gothic Book" panose="020B0503020102020204" pitchFamily="34" charset="0"/>
              </a:rPr>
              <a:t>MN Dvůr Králové n. L. </a:t>
            </a:r>
            <a:r>
              <a:rPr lang="cs-CZ" sz="2400" dirty="0">
                <a:latin typeface="Franklin Gothic Book" panose="020B0503020102020204" pitchFamily="34" charset="0"/>
              </a:rPr>
              <a:t>a </a:t>
            </a:r>
            <a:r>
              <a:rPr lang="cs-CZ" sz="2400" b="1" dirty="0">
                <a:latin typeface="Franklin Gothic Book" panose="020B0503020102020204" pitchFamily="34" charset="0"/>
              </a:rPr>
              <a:t>Nemocnice Rychnov n. </a:t>
            </a:r>
            <a:r>
              <a:rPr lang="cs-CZ" sz="2400" b="1" dirty="0" err="1">
                <a:latin typeface="Franklin Gothic Book" panose="020B0503020102020204" pitchFamily="34" charset="0"/>
              </a:rPr>
              <a:t>Kn</a:t>
            </a:r>
            <a:r>
              <a:rPr lang="cs-CZ" sz="2400" b="1" dirty="0">
                <a:latin typeface="Franklin Gothic Book" panose="020B0503020102020204" pitchFamily="34" charset="0"/>
              </a:rPr>
              <a:t>. </a:t>
            </a:r>
            <a:r>
              <a:rPr lang="cs-CZ" sz="2400" dirty="0">
                <a:latin typeface="Franklin Gothic Book" panose="020B0503020102020204" pitchFamily="34" charset="0"/>
              </a:rPr>
              <a:t>začnou očkovat příští týden (tj. od 25. 1.)</a:t>
            </a:r>
          </a:p>
        </p:txBody>
      </p:sp>
    </p:spTree>
    <p:extLst>
      <p:ext uri="{BB962C8B-B14F-4D97-AF65-F5344CB8AC3E}">
        <p14:creationId xmlns:p14="http://schemas.microsoft.com/office/powerpoint/2010/main" val="70744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02FC5087-6B95-4898-858F-62690ED0AF0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C137C91-BE80-4CAE-9C9E-4E0B58DB8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E8E422-6253-49C6-8380-C9CE597F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365126"/>
            <a:ext cx="9801225" cy="8826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duben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C5F4AFE-767D-43CC-AE1E-0B65EE6A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4" y="1247776"/>
            <a:ext cx="9953626" cy="51252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předpoklad dodávky vakcín = </a:t>
            </a:r>
            <a:r>
              <a:rPr lang="cs-CZ" sz="1800" b="1" dirty="0">
                <a:latin typeface="Franklin Gothic Book" panose="020B0503020102020204" pitchFamily="34" charset="0"/>
              </a:rPr>
              <a:t>100 000 dávek/měsíc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předpokládaný počet očkovaných – dle rezervačního systému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Kromě očkovacích míst je nutné rozvinout očkovací centra na bázi holdingových nemocnic: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36E22775-9D47-4698-A338-1C4A6BA46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92111"/>
              </p:ext>
            </p:extLst>
          </p:nvPr>
        </p:nvGraphicFramePr>
        <p:xfrm>
          <a:off x="1622322" y="2723535"/>
          <a:ext cx="9883877" cy="287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39">
                  <a:extLst>
                    <a:ext uri="{9D8B030D-6E8A-4147-A177-3AD203B41FA5}">
                      <a16:colId xmlns:a16="http://schemas.microsoft.com/office/drawing/2014/main" xmlns="" val="2728377179"/>
                    </a:ext>
                  </a:extLst>
                </a:gridCol>
                <a:gridCol w="1701484">
                  <a:extLst>
                    <a:ext uri="{9D8B030D-6E8A-4147-A177-3AD203B41FA5}">
                      <a16:colId xmlns:a16="http://schemas.microsoft.com/office/drawing/2014/main" xmlns="" val="2954837704"/>
                    </a:ext>
                  </a:extLst>
                </a:gridCol>
                <a:gridCol w="3240454">
                  <a:extLst>
                    <a:ext uri="{9D8B030D-6E8A-4147-A177-3AD203B41FA5}">
                      <a16:colId xmlns:a16="http://schemas.microsoft.com/office/drawing/2014/main" xmlns="" val="3105173132"/>
                    </a:ext>
                  </a:extLst>
                </a:gridCol>
              </a:tblGrid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Očkovací centrum, příp. místo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týmů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Minimální počet dávek měsíčně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49412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86073891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08140525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6–8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21.600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97407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741689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500641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2–4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5612335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1–2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69734579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36–47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105.600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09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pro Královéhradecký kraj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1. 2021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xmlns="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9892"/>
              </p:ext>
            </p:extLst>
          </p:nvPr>
        </p:nvGraphicFramePr>
        <p:xfrm>
          <a:off x="1838226" y="1825625"/>
          <a:ext cx="8606673" cy="31778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26208">
                  <a:extLst>
                    <a:ext uri="{9D8B030D-6E8A-4147-A177-3AD203B41FA5}">
                      <a16:colId xmlns:a16="http://schemas.microsoft.com/office/drawing/2014/main" xmlns="" val="3144458843"/>
                    </a:ext>
                  </a:extLst>
                </a:gridCol>
                <a:gridCol w="2380465">
                  <a:extLst>
                    <a:ext uri="{9D8B030D-6E8A-4147-A177-3AD203B41FA5}">
                      <a16:colId xmlns:a16="http://schemas.microsoft.com/office/drawing/2014/main" xmlns="" val="4163980221"/>
                    </a:ext>
                  </a:extLst>
                </a:gridCol>
              </a:tblGrid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55.679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6839464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aktivních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11.356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14498099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43.483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06556811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6D27183E-57FE-4D74-83DE-208D97C361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EF25B036-97B5-4AF7-81BF-4C4585B161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801A462-DDBF-40EF-8AF8-1B678D78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1AB4277B-14DE-4120-BCA9-EFC1256B59BE}"/>
              </a:ext>
            </a:extLst>
          </p:cNvPr>
          <p:cNvSpPr/>
          <p:nvPr/>
        </p:nvSpPr>
        <p:spPr>
          <a:xfrm>
            <a:off x="971549" y="-87762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50183BF-3040-4A72-B112-C855F88709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B6A059B-D627-4648-8FF1-16BE2E63B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3" y="213064"/>
            <a:ext cx="5492320" cy="41192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1C3C139E-7533-4DBB-842C-8B3799A1E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064"/>
            <a:ext cx="5492320" cy="41192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3657CA38-566C-48AA-B0F9-21F3A69E3E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3"/>
          <a:stretch/>
        </p:blipFill>
        <p:spPr>
          <a:xfrm>
            <a:off x="3080553" y="3562350"/>
            <a:ext cx="5492321" cy="313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1430858-DB5B-45BE-9187-58DD678620E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5D755C3-CAB5-4EE1-AF43-ECC119972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na závěr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22" y="1389185"/>
            <a:ext cx="10515600" cy="5103690"/>
          </a:xfrm>
        </p:spPr>
        <p:txBody>
          <a:bodyPr>
            <a:normAutofit/>
          </a:bodyPr>
          <a:lstStyle/>
          <a:p>
            <a:r>
              <a:rPr lang="cs-CZ" sz="2000" dirty="0"/>
              <a:t>velké poděkování zdravotnickému personálu za odváděnou práci</a:t>
            </a:r>
          </a:p>
          <a:p>
            <a:r>
              <a:rPr lang="cs-CZ" sz="2000" dirty="0"/>
              <a:t>počty osob s covidem-19 zdravotnický systém v KHK zvládá</a:t>
            </a:r>
          </a:p>
          <a:p>
            <a:r>
              <a:rPr lang="cs-CZ" sz="2000" dirty="0"/>
              <a:t>odběry na PCR i AG testy dále probíhají</a:t>
            </a:r>
          </a:p>
          <a:p>
            <a:r>
              <a:rPr lang="cs-CZ" sz="2000" dirty="0"/>
              <a:t>bylo zahájeno očkování zdravotníků, rizikových pacientů, klientů a  personálu domovů důchodců a sociálních služeb v závislosti na počtu dodaných vakcín</a:t>
            </a:r>
          </a:p>
          <a:p>
            <a:r>
              <a:rPr lang="cs-CZ" sz="2000" dirty="0"/>
              <a:t>bylo zahájeno očkování seniorů 80+ s využitím rezervačního systému</a:t>
            </a:r>
          </a:p>
          <a:p>
            <a:r>
              <a:rPr lang="cs-CZ" sz="2000" dirty="0"/>
              <a:t>další fáze očkování intenzivně připravujeme</a:t>
            </a:r>
          </a:p>
          <a:p>
            <a:r>
              <a:rPr lang="cs-CZ" sz="2000" dirty="0"/>
              <a:t>probíhá jednání a výměna informací se starosty měst a obcí</a:t>
            </a:r>
          </a:p>
          <a:p>
            <a:r>
              <a:rPr lang="cs-CZ" sz="2000" dirty="0"/>
              <a:t>veřejnost je vedle komunikačních kanálů ministerstva zdravotnictví,  informována prostřednictvím webových stránek, soc. sítí, zřízené informační linky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062CBFD4-2606-4048-8DF2-D2ECE6D7A132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B6E6DC5-D031-47E2-A22B-FC3CEE20E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12471"/>
            <a:ext cx="10515600" cy="185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Záznam tiskové konference z 19. 1. 2021 </a:t>
            </a:r>
          </a:p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naleznete na tomto odkazu:</a:t>
            </a:r>
          </a:p>
          <a:p>
            <a:pPr marL="0" indent="0" algn="ctr">
              <a:buNone/>
            </a:pPr>
            <a:r>
              <a:rPr lang="cs-CZ" sz="3600" dirty="0">
                <a:latin typeface="Franklin Gothic Book" panose="020B0503020102020204" pitchFamily="34" charset="0"/>
                <a:hlinkClick r:id="rId3"/>
              </a:rPr>
              <a:t>https://youtu.be/0ZukFzoLGa0</a:t>
            </a:r>
            <a:endParaRPr lang="cs-CZ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4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20F01F22-7C8C-41CF-8FA4-176EFCF9E56F}"/>
              </a:ext>
            </a:extLst>
          </p:cNvPr>
          <p:cNvSpPr/>
          <p:nvPr/>
        </p:nvSpPr>
        <p:spPr>
          <a:xfrm>
            <a:off x="846859" y="-116379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E1B1E465-F667-4B51-8909-9F2757EABC53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EAC8E1F-6DD9-4171-B5D2-8F47EA9751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15827D-75AD-48F4-A564-EE7B2BB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460" y="73479"/>
            <a:ext cx="7541079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počtu aktivních případů v kraji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1B73E1E-00DB-4C0E-AA13-4CF91FD82128}"/>
              </a:ext>
            </a:extLst>
          </p:cNvPr>
          <p:cNvSpPr txBox="1"/>
          <p:nvPr/>
        </p:nvSpPr>
        <p:spPr>
          <a:xfrm>
            <a:off x="7168551" y="6211019"/>
            <a:ext cx="36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B2472BB-C254-46B7-9067-5D024F966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076325"/>
            <a:ext cx="58102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0D5EAA-4A2D-4ECB-9D12-756FC90A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Testování v nemocnicích Zdravotnického holdingu Královéhradeckého kraje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C9A59BB8-2D0A-4D51-BE66-8C1BA77AC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41673"/>
              </p:ext>
            </p:extLst>
          </p:nvPr>
        </p:nvGraphicFramePr>
        <p:xfrm>
          <a:off x="1495676" y="2842576"/>
          <a:ext cx="8277860" cy="21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636">
                  <a:extLst>
                    <a:ext uri="{9D8B030D-6E8A-4147-A177-3AD203B41FA5}">
                      <a16:colId xmlns:a16="http://schemas.microsoft.com/office/drawing/2014/main" xmlns="" val="82958483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xmlns="" val="569377396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xmlns="" val="2423535804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xmlns="" val="2385338718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xmlns="" val="1548715609"/>
                    </a:ext>
                  </a:extLst>
                </a:gridCol>
                <a:gridCol w="1300655">
                  <a:extLst>
                    <a:ext uri="{9D8B030D-6E8A-4147-A177-3AD203B41FA5}">
                      <a16:colId xmlns:a16="http://schemas.microsoft.com/office/drawing/2014/main" xmlns="" val="273864441"/>
                    </a:ext>
                  </a:extLst>
                </a:gridCol>
              </a:tblGrid>
              <a:tr h="1119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odebraných pacientů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laboratorních vyšetření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   pozitivních PCR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odebraných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pozitivních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4324170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Prosinec 2020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14 230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14 733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5 533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10 101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1 160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297594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Leden 2021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18.1.2021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1916758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86C9C0B-E875-4B10-8FAF-8551A716A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9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4834DF50-D091-4E68-A330-F8EB52206C16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8B50C-C67B-432A-9AA7-EC30EA03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8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D96B5916-C890-44B5-82AC-FA4B67583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65306"/>
              </p:ext>
            </p:extLst>
          </p:nvPr>
        </p:nvGraphicFramePr>
        <p:xfrm>
          <a:off x="1952091" y="1628989"/>
          <a:ext cx="8609744" cy="21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9">
                  <a:extLst>
                    <a:ext uri="{9D8B030D-6E8A-4147-A177-3AD203B41FA5}">
                      <a16:colId xmlns:a16="http://schemas.microsoft.com/office/drawing/2014/main" xmlns="" val="3997702388"/>
                    </a:ext>
                  </a:extLst>
                </a:gridCol>
                <a:gridCol w="1658467">
                  <a:extLst>
                    <a:ext uri="{9D8B030D-6E8A-4147-A177-3AD203B41FA5}">
                      <a16:colId xmlns:a16="http://schemas.microsoft.com/office/drawing/2014/main" xmlns="" val="1680069070"/>
                    </a:ext>
                  </a:extLst>
                </a:gridCol>
                <a:gridCol w="1312191">
                  <a:extLst>
                    <a:ext uri="{9D8B030D-6E8A-4147-A177-3AD203B41FA5}">
                      <a16:colId xmlns:a16="http://schemas.microsoft.com/office/drawing/2014/main" xmlns="" val="1772457494"/>
                    </a:ext>
                  </a:extLst>
                </a:gridCol>
                <a:gridCol w="1403317">
                  <a:extLst>
                    <a:ext uri="{9D8B030D-6E8A-4147-A177-3AD203B41FA5}">
                      <a16:colId xmlns:a16="http://schemas.microsoft.com/office/drawing/2014/main" xmlns="" val="2129641708"/>
                    </a:ext>
                  </a:extLst>
                </a:gridCol>
              </a:tblGrid>
              <a:tr h="4463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14. 10. 2020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664514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5932999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57603646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269900743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40576950"/>
                  </a:ext>
                </a:extLst>
              </a:tr>
              <a:tr h="224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3082949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9639363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86CA743-E025-4DDB-A1E7-8808C1FBC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xmlns="" id="{09FC5D1B-EF55-4E07-AF39-16CAB3AF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6057"/>
              </p:ext>
            </p:extLst>
          </p:nvPr>
        </p:nvGraphicFramePr>
        <p:xfrm>
          <a:off x="1952091" y="3988503"/>
          <a:ext cx="8609743" cy="226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03">
                  <a:extLst>
                    <a:ext uri="{9D8B030D-6E8A-4147-A177-3AD203B41FA5}">
                      <a16:colId xmlns:a16="http://schemas.microsoft.com/office/drawing/2014/main" xmlns="" val="3999955949"/>
                    </a:ext>
                  </a:extLst>
                </a:gridCol>
                <a:gridCol w="1695236">
                  <a:extLst>
                    <a:ext uri="{9D8B030D-6E8A-4147-A177-3AD203B41FA5}">
                      <a16:colId xmlns:a16="http://schemas.microsoft.com/office/drawing/2014/main" xmlns="" val="1686698911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xmlns="" val="4136827205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xmlns="" val="2766429697"/>
                    </a:ext>
                  </a:extLst>
                </a:gridCol>
              </a:tblGrid>
              <a:tr h="43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04. 11. 2020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  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74532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61397781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676613955"/>
                  </a:ext>
                </a:extLst>
              </a:tr>
              <a:tr h="24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19529168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468457154"/>
                  </a:ext>
                </a:extLst>
              </a:tr>
              <a:tr h="2634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01597324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Jaroměř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68527850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Broumov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61239383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09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xmlns="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22301"/>
              </p:ext>
            </p:extLst>
          </p:nvPr>
        </p:nvGraphicFramePr>
        <p:xfrm>
          <a:off x="1013751" y="1955617"/>
          <a:ext cx="9968476" cy="338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907">
                  <a:extLst>
                    <a:ext uri="{9D8B030D-6E8A-4147-A177-3AD203B41FA5}">
                      <a16:colId xmlns:a16="http://schemas.microsoft.com/office/drawing/2014/main" xmlns="" val="103450743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xmlns="" val="76732225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xmlns="" val="280381352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xmlns="" val="2529611398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xmlns="" val="1787663944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xmlns="" val="1966804986"/>
                    </a:ext>
                  </a:extLst>
                </a:gridCol>
              </a:tblGrid>
              <a:tr h="904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18. 1. 2021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následná péče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279944222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4170740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8450693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12975395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68607157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111461473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2D5FE5E0-8AD8-49CB-BD12-5E8C1291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9" y="-5470"/>
            <a:ext cx="10458621" cy="6863470"/>
          </a:xfrm>
        </p:spPr>
      </p:pic>
    </p:spTree>
    <p:extLst>
      <p:ext uri="{BB962C8B-B14F-4D97-AF65-F5344CB8AC3E}">
        <p14:creationId xmlns:p14="http://schemas.microsoft.com/office/powerpoint/2010/main" val="82570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35054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E1AFC536-B1FC-4888-A5A6-AF324E6EB9FF}"/>
              </a:ext>
            </a:extLst>
          </p:cNvPr>
          <p:cNvSpPr/>
          <p:nvPr/>
        </p:nvSpPr>
        <p:spPr>
          <a:xfrm>
            <a:off x="8555003" y="831672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351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85368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xmlns="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xmlns="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5712677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8111B3C-F3F4-4644-A6B1-A19D5B6FB55B}"/>
              </a:ext>
            </a:extLst>
          </p:cNvPr>
          <p:cNvSpPr/>
          <p:nvPr/>
        </p:nvSpPr>
        <p:spPr>
          <a:xfrm>
            <a:off x="8407399" y="832747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7443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1543</Words>
  <Application>Microsoft Office PowerPoint</Application>
  <PresentationFormat>Vlastní</PresentationFormat>
  <Paragraphs>734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Office</vt:lpstr>
      <vt:lpstr>Epidemická  situace a očkování v Královéhradeckém kraji</vt:lpstr>
      <vt:lpstr>Aktuální situace pro Královéhradecký kraj k 18. 1. 2021</vt:lpstr>
      <vt:lpstr>Vývoj počtu aktivních případů v kraji</vt:lpstr>
      <vt:lpstr>Testování v nemocnicích Zdravotnického holdingu Královéhradeckého kraje</vt:lpstr>
      <vt:lpstr>Kapacita C+ lůžek v nemocnicích Zdravotnického holdingu Královéhradeckého kraje</vt:lpstr>
      <vt:lpstr>Kapacita C+ lůžek v nemocnicích Zdravotnického holdingu Královéhradeckého kraje</vt:lpstr>
      <vt:lpstr>Prezentace aplikace PowerPoint</vt:lpstr>
      <vt:lpstr>Prezentace aplikace PowerPoint</vt:lpstr>
      <vt:lpstr>Prezentace aplikace PowerPoint</vt:lpstr>
      <vt:lpstr>Cíl a průběh očkování v KHK</vt:lpstr>
      <vt:lpstr>Fáze IA – očkování nejrizikovějších skupin leden až únor 2021</vt:lpstr>
      <vt:lpstr>Fáze IB – očkování prioritních skupin únor až červen 2021</vt:lpstr>
      <vt:lpstr>Průběh očkování leden až březen 2021</vt:lpstr>
      <vt:lpstr>Prezentace aplikace PowerPoint</vt:lpstr>
      <vt:lpstr>Prezentace aplikace PowerPoint</vt:lpstr>
      <vt:lpstr>Mobilní očkovací týmy</vt:lpstr>
      <vt:lpstr>Předpoklad očkování v domovech pro seniory</vt:lpstr>
      <vt:lpstr>Očkování seniorů 80+</vt:lpstr>
      <vt:lpstr>Průběh očkování duben až červen 2021</vt:lpstr>
      <vt:lpstr>Prezentace aplikace PowerPoint</vt:lpstr>
      <vt:lpstr>Prezentace aplikace PowerPoint</vt:lpstr>
      <vt:lpstr>Prezentace aplikace PowerPoint</vt:lpstr>
      <vt:lpstr>Shrnutí na závěr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Uživatel systému Windows</cp:lastModifiedBy>
  <cp:revision>119</cp:revision>
  <dcterms:created xsi:type="dcterms:W3CDTF">2021-01-14T19:24:21Z</dcterms:created>
  <dcterms:modified xsi:type="dcterms:W3CDTF">2021-01-21T05:46:13Z</dcterms:modified>
</cp:coreProperties>
</file>